
<file path=[Content_Types].xml><?xml version="1.0" encoding="utf-8"?>
<Types xmlns="http://schemas.openxmlformats.org/package/2006/content-types"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14"/>
  </p:notesMasterIdLst>
  <p:sldIdLst>
    <p:sldId id="443" r:id="rId2"/>
    <p:sldId id="767" r:id="rId3"/>
    <p:sldId id="903" r:id="rId4"/>
    <p:sldId id="891" r:id="rId5"/>
    <p:sldId id="904" r:id="rId6"/>
    <p:sldId id="258" r:id="rId7"/>
    <p:sldId id="907" r:id="rId8"/>
    <p:sldId id="260" r:id="rId9"/>
    <p:sldId id="894" r:id="rId10"/>
    <p:sldId id="901" r:id="rId11"/>
    <p:sldId id="905" r:id="rId12"/>
    <p:sldId id="906" r:id="rId13"/>
  </p:sldIdLst>
  <p:sldSz cx="9144000" cy="6858000" type="screen4x3"/>
  <p:notesSz cx="6888163" cy="100187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63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18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1998" tIns="45999" rIns="91998" bIns="4599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1998" tIns="45999" rIns="91998" bIns="45999" rtlCol="0"/>
          <a:lstStyle>
            <a:lvl1pPr algn="r">
              <a:defRPr sz="1200"/>
            </a:lvl1pPr>
          </a:lstStyle>
          <a:p>
            <a:fld id="{6EBEC4A9-CBA7-4958-9104-F164AB028EE0}" type="datetimeFigureOut">
              <a:rPr lang="en-GB" smtClean="0"/>
              <a:t>22/10/2021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52538"/>
            <a:ext cx="450691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98" tIns="45999" rIns="91998" bIns="4599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821506"/>
            <a:ext cx="5510530" cy="3944869"/>
          </a:xfrm>
          <a:prstGeom prst="rect">
            <a:avLst/>
          </a:prstGeom>
        </p:spPr>
        <p:txBody>
          <a:bodyPr vert="horz" lIns="91998" tIns="45999" rIns="91998" bIns="4599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6040"/>
            <a:ext cx="2984871" cy="502675"/>
          </a:xfrm>
          <a:prstGeom prst="rect">
            <a:avLst/>
          </a:prstGeom>
        </p:spPr>
        <p:txBody>
          <a:bodyPr vert="horz" lIns="91998" tIns="45999" rIns="91998" bIns="4599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6040"/>
            <a:ext cx="2984871" cy="502675"/>
          </a:xfrm>
          <a:prstGeom prst="rect">
            <a:avLst/>
          </a:prstGeom>
        </p:spPr>
        <p:txBody>
          <a:bodyPr vert="horz" lIns="91998" tIns="45999" rIns="91998" bIns="45999" rtlCol="0" anchor="b"/>
          <a:lstStyle>
            <a:lvl1pPr algn="r">
              <a:defRPr sz="1200"/>
            </a:lvl1pPr>
          </a:lstStyle>
          <a:p>
            <a:fld id="{BDE648A7-6E6B-41AB-9397-9F9CB54ADF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7351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FA105-8CA1-4B22-BE03-301707A27A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9B6E9C-E76C-478E-A4F2-D49F50ACD5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C8D30D-412A-4D6C-93EC-D8C2CA320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AA46F2-4029-4B56-849E-1703B9DA4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DB8804-5C72-4B4C-B2DD-410F57191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pPr>
              <a:defRPr/>
            </a:pPr>
            <a:fld id="{E73C72DE-683C-46FE-AF2B-01B8E95D3A4F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61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14BF7-53B6-487C-995D-309408579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E3EAF-5D77-4A00-8935-3E01BC97D7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C50063-08E2-405D-B30E-BF189DC49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9672DF-5C68-48AA-B2CE-E74754CB8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C31249-3E34-452F-B68C-3742AA64C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1BAF73-AD06-410E-A184-9E65B3F89E5A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20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EBAC66-4619-4CCC-BFD7-918A951221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B16E6E-5017-4384-9FFC-296E666A63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B5EEA4-578A-4B2A-8D4B-A23B8646F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BC1EAD-51AB-4D18-A6CE-E3A45FCCA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64192C-41DB-401E-A41D-6C616DD9D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538A94-2177-4A78-9431-98C210A9704C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271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C8754-0B5E-4A7B-AA4E-303BFD995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D5974-55E5-4037-8646-37D366C49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4A2DE4-268D-4A83-A519-36166673C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3F1C29-D6D0-433B-A7A0-9271F01B9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3FE8D1-1C37-412F-8ECB-4CC39383E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pPr>
              <a:defRPr/>
            </a:pPr>
            <a:fld id="{4D0B3516-B530-4E44-A5BC-3031C207EB97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51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4D6CD-1C3A-4F02-A02B-1E55A6B66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A207EF-CF55-47E3-B04E-4AE76B02BE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203038-A8F7-4736-8096-237E4BCC4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BE306-BEE2-4E05-A2C5-2CADA0E1F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AC1CCD-AA5A-4266-B494-44C7A2551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2D4BB1-B5DE-461C-8997-0E0BD9CDDFBA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572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83011-48F2-4C14-8A7F-41877F825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81BF2-304E-499E-BADD-B81D88A005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FBD44B-C9E0-4909-9635-4FE85B45B6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133552-2BC9-4F8A-8CB6-281643B66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861541-CB8A-4536-9459-2836B27E4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9E750C-9C30-435B-98D7-1485CB515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CAE84C-FCA7-420E-8E82-43F7087ACA2B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058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0A7EB-DE45-455E-9CC3-7C7A720AB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687D0E-E843-4CC1-816E-06A690DB29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1D2E93-E75E-4671-9DAB-0EEF0E7268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A5927E-6DF4-47EC-A5F9-89927C659F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E01797-E614-49F6-BA43-FAE265C90A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211AC1-F506-4370-91EC-65A6DE0CC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6B6569-0A1B-453E-9611-8554BF270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2FFBBE-411A-4EEC-95BA-A1A3BC0E1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76F92-16F2-4FD2-AA41-963216FF2DEA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308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B83FD-36AB-483B-A45B-707E59CB4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CFE962-F99C-4FBC-8FEF-1C5DEF126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7B312F-DAC8-41AC-B5C7-CBF5C173D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5C520B-81D6-4294-9FB1-704A27C8E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CAA1EF-1D5D-410D-98D1-67ABBA31E173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867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1C7F79-CECA-4960-B29D-DD00F1A6A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C49093-D842-425E-8E6A-581613D2E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DA6CC5-63EC-4B83-A0C6-7CCE4ADB2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E7F6AD-BDE2-4C2E-8149-E48505D56D5F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276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2B601-921F-4166-9EA2-CD98EAF80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453B0D-1422-4BD6-8269-AF8EE08F0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1F3FDF-C767-46F3-8E08-151691697A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EF38F2-8150-48A0-A00B-D37CD2FBD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DC6428-1379-43A9-B480-2B251BBAD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E8FD8F-86BB-414B-8300-5B9308DA9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0074A1-43CD-4FDC-8B6C-F33244BC6CA3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556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66E26-422A-4DB1-A065-8BA51CC71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EBE624-CC0D-4749-A2E0-1379EC30AB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1C0A7A-AE7E-4B35-AA85-E00810B831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730103-045D-4E9F-A31F-60A747FAE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CD6418-7E35-468D-9E7C-971051B2E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2A7B26-B11F-4785-851E-07BA7B420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0DC6B-69DE-44A6-B132-2E32CF346F8E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624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16A460-2A27-4B1C-BF16-9464DF8F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D1FF1D-77DB-4C98-A654-15476D2343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32C6D6-2109-4BE3-A554-8BEA23E6E6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EFD6F1-E156-4996-B96A-0DA58DFEE3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630512-A499-4BCF-A92A-9B728E90BA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19711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80B221C-D360-4AE4-8F28-8749E9644DA5}" type="slidenum">
              <a:rPr lang="en-GB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512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Zrj1yyjEnrQ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15F2E-6D36-43D3-9C59-40EEEE83B9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Mandarin</a:t>
            </a:r>
            <a:br>
              <a:rPr lang="en-US" altLang="zh-CN" dirty="0"/>
            </a:br>
            <a:r>
              <a:rPr lang="en-US" altLang="zh-CN" dirty="0"/>
              <a:t>10</a:t>
            </a:r>
            <a:r>
              <a:rPr lang="zh-CN" altLang="en-US" dirty="0"/>
              <a:t>月</a:t>
            </a:r>
            <a:r>
              <a:rPr lang="en-US" altLang="zh-CN" dirty="0"/>
              <a:t>21</a:t>
            </a:r>
            <a:r>
              <a:rPr lang="zh-CN" altLang="en-US" dirty="0"/>
              <a:t>号</a:t>
            </a:r>
            <a:endParaRPr lang="en-GB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B01A61E-11F1-45DC-BBCF-65FDF95E8F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4DE0BC-44F9-4C4E-B94F-3568D165A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3C72DE-683C-46FE-AF2B-01B8E95D3A4F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625233-D9C6-4B6F-9C58-1D8780836F64}"/>
              </a:ext>
            </a:extLst>
          </p:cNvPr>
          <p:cNvSpPr txBox="1"/>
          <p:nvPr/>
        </p:nvSpPr>
        <p:spPr>
          <a:xfrm>
            <a:off x="1770077" y="570451"/>
            <a:ext cx="2877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如果</a:t>
            </a:r>
            <a:endParaRPr lang="en-GB" altLang="zh-CN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91688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2601186-31B2-4366-84A4-F3753BB29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E7F6AD-BDE2-4C2E-8149-E48505D56D5F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GB">
              <a:solidFill>
                <a:srgbClr val="000000"/>
              </a:solidFill>
            </a:endParaRPr>
          </a:p>
        </p:txBody>
      </p:sp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9DD8379A-EC47-4D36-BCC6-5E27D1107A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718" y="-136525"/>
            <a:ext cx="5032473" cy="709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5578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5641B8E-C9C3-4425-8EC9-078FC2935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E7F6AD-BDE2-4C2E-8149-E48505D56D5F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GB">
              <a:solidFill>
                <a:srgbClr val="000000"/>
              </a:solidFill>
            </a:endParaRPr>
          </a:p>
        </p:txBody>
      </p:sp>
      <p:pic>
        <p:nvPicPr>
          <p:cNvPr id="4" name="Picture 3" descr="A picture containing text, receipt&#10;&#10;Description automatically generated">
            <a:extLst>
              <a:ext uri="{FF2B5EF4-FFF2-40B4-BE49-F238E27FC236}">
                <a16:creationId xmlns:a16="http://schemas.microsoft.com/office/drawing/2014/main" id="{D55E05B7-5F6E-43D6-A57E-75AC09968C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491" y="0"/>
            <a:ext cx="5787817" cy="688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3226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D11A61-870D-4C81-A0C3-FDCF1911D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E7F6AD-BDE2-4C2E-8149-E48505D56D5F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GB">
              <a:solidFill>
                <a:srgbClr val="000000"/>
              </a:solidFill>
            </a:endParaRPr>
          </a:p>
        </p:txBody>
      </p:sp>
      <p:pic>
        <p:nvPicPr>
          <p:cNvPr id="3" name="Picture 2" descr="A picture containing text, receipt&#10;&#10;Description automatically generated">
            <a:extLst>
              <a:ext uri="{FF2B5EF4-FFF2-40B4-BE49-F238E27FC236}">
                <a16:creationId xmlns:a16="http://schemas.microsoft.com/office/drawing/2014/main" id="{916EE66D-C51A-4D79-B631-CC520C6020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101" y="187250"/>
            <a:ext cx="5531479" cy="6997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793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C1B6C-2949-407B-8295-5AD20D457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让我们复习一下 （</a:t>
            </a:r>
            <a:r>
              <a:rPr lang="en-US" altLang="zh-CN" dirty="0"/>
              <a:t>Revision corner)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192760-91DC-4ABD-8680-E50A79F9CC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seasons</a:t>
            </a:r>
          </a:p>
          <a:p>
            <a:r>
              <a:rPr lang="en-GB" dirty="0"/>
              <a:t>Radicals</a:t>
            </a:r>
          </a:p>
          <a:p>
            <a:r>
              <a:rPr lang="en-GB" dirty="0"/>
              <a:t>Writing a sentence – I’m not C</a:t>
            </a:r>
            <a:r>
              <a:rPr lang="en-US" altLang="zh-CN" dirty="0" err="1"/>
              <a:t>hinese</a:t>
            </a:r>
            <a:r>
              <a:rPr lang="en-US" altLang="zh-CN" dirty="0"/>
              <a:t>.  I’m British.  I live in Britain. My Chinese is not so good.  My friend speaks Chinese very well.  Next year he wants to go travelling in Britain.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zh-CN" altLang="en-US" dirty="0"/>
              <a:t>他明年要去英国旅游</a:t>
            </a:r>
            <a:endParaRPr lang="en-GB" dirty="0"/>
          </a:p>
          <a:p>
            <a:r>
              <a:rPr lang="en-GB" dirty="0"/>
              <a:t>Speaking: sentence patterns </a:t>
            </a:r>
            <a:r>
              <a:rPr lang="en-GB" dirty="0">
                <a:hlinkClick r:id="rId2"/>
              </a:rPr>
              <a:t>https://www.youtube.com/watch?v=Zrj1yyjEnrQ</a:t>
            </a:r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4C2F6B-0868-4354-9FBD-2088805C2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10022D-5656-4D6E-B7ED-39CE917DC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F07B-3895-4FE4-97EE-4B068C4A39A3}" type="slidenum">
              <a:rPr lang="en-GB" smtClean="0"/>
              <a:pPr/>
              <a:t>2</a:t>
            </a:fld>
            <a:endParaRPr lang="en-GB" sz="1650" dirty="0"/>
          </a:p>
        </p:txBody>
      </p:sp>
    </p:spTree>
    <p:extLst>
      <p:ext uri="{BB962C8B-B14F-4D97-AF65-F5344CB8AC3E}">
        <p14:creationId xmlns:p14="http://schemas.microsoft.com/office/powerpoint/2010/main" val="989289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4A4F7-194D-43F8-8B3C-5403E99F6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331"/>
            <a:ext cx="7886700" cy="1325563"/>
          </a:xfrm>
        </p:spPr>
        <p:txBody>
          <a:bodyPr/>
          <a:lstStyle/>
          <a:p>
            <a:r>
              <a:rPr lang="en-US" altLang="zh-CN" b="1" u="sng" dirty="0"/>
              <a:t>‘When’ and ‘after’</a:t>
            </a:r>
            <a:endParaRPr lang="en-GB" b="1" u="sn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E996A1-8ADD-4D83-BA84-C21B39017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0B3516-B530-4E44-A5BC-3031C207EB97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GB" sz="1600" dirty="0">
              <a:solidFill>
                <a:srgbClr val="0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A9C6D9-72D9-4913-B390-4B85111501F3}"/>
              </a:ext>
            </a:extLst>
          </p:cNvPr>
          <p:cNvSpPr txBox="1"/>
          <p:nvPr/>
        </p:nvSpPr>
        <p:spPr>
          <a:xfrm>
            <a:off x="712539" y="1271240"/>
            <a:ext cx="8515350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Over Christmas </a:t>
            </a:r>
          </a:p>
          <a:p>
            <a:endParaRPr lang="en-GB" sz="2400" dirty="0"/>
          </a:p>
          <a:p>
            <a:r>
              <a:rPr lang="en-GB" sz="2400" dirty="0"/>
              <a:t>after dinner</a:t>
            </a:r>
          </a:p>
          <a:p>
            <a:endParaRPr lang="en-GB" sz="2400" dirty="0"/>
          </a:p>
          <a:p>
            <a:r>
              <a:rPr lang="en-GB" sz="2400" dirty="0"/>
              <a:t>after work</a:t>
            </a:r>
          </a:p>
          <a:p>
            <a:endParaRPr lang="en-GB" sz="2400" dirty="0"/>
          </a:p>
          <a:p>
            <a:r>
              <a:rPr lang="en-GB" sz="2400" dirty="0"/>
              <a:t>After getting off the train he looks for a taxi</a:t>
            </a:r>
          </a:p>
          <a:p>
            <a:endParaRPr lang="en-GB" sz="2400" dirty="0"/>
          </a:p>
          <a:p>
            <a:r>
              <a:rPr lang="en-GB" sz="2400" dirty="0"/>
              <a:t>When he takes the train he usually reads a book</a:t>
            </a:r>
          </a:p>
          <a:p>
            <a:endParaRPr lang="en-GB" sz="2400" dirty="0"/>
          </a:p>
          <a:p>
            <a:r>
              <a:rPr lang="en-GB" sz="2400" dirty="0"/>
              <a:t>When they went to London they didn't go to see a film</a:t>
            </a:r>
          </a:p>
          <a:p>
            <a:endParaRPr lang="en-GB" sz="2400" dirty="0"/>
          </a:p>
          <a:p>
            <a:r>
              <a:rPr lang="en-GB" sz="2400" dirty="0"/>
              <a:t>After breakfast I want to prepare for the exam</a:t>
            </a:r>
          </a:p>
        </p:txBody>
      </p:sp>
    </p:spTree>
    <p:extLst>
      <p:ext uri="{BB962C8B-B14F-4D97-AF65-F5344CB8AC3E}">
        <p14:creationId xmlns:p14="http://schemas.microsoft.com/office/powerpoint/2010/main" val="964112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3B905F4-917D-4FF0-BC72-302672C68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E7F6AD-BDE2-4C2E-8149-E48505D56D5F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GB">
              <a:solidFill>
                <a:srgbClr val="000000"/>
              </a:solidFill>
            </a:endParaRPr>
          </a:p>
        </p:txBody>
      </p:sp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2A8847AD-DBDE-4388-A0F4-D727E500D8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633" y="-136524"/>
            <a:ext cx="56635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150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E6BFDF-FDFB-4EC6-B2F7-965B5D4B1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E7F6AD-BDE2-4C2E-8149-E48505D56D5F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02769A-0CA9-4FAF-8B8E-1F3A339BA276}"/>
              </a:ext>
            </a:extLst>
          </p:cNvPr>
          <p:cNvSpPr txBox="1"/>
          <p:nvPr/>
        </p:nvSpPr>
        <p:spPr>
          <a:xfrm>
            <a:off x="511729" y="687303"/>
            <a:ext cx="7709482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 dirty="0">
                <a:effectLst/>
                <a:latin typeface="Times New Roman" panose="02020603050405020304" pitchFamily="18" charset="0"/>
              </a:rPr>
              <a:t>我们去她家的时候，她正在做饭</a:t>
            </a:r>
            <a:endParaRPr lang="en-GB" altLang="zh-CN" sz="3200" dirty="0">
              <a:effectLst/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altLang="zh-CN" sz="3200" dirty="0">
              <a:effectLst/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 dirty="0">
                <a:latin typeface="Times New Roman" panose="02020603050405020304" pitchFamily="18" charset="0"/>
              </a:rPr>
              <a:t>放学以后，我要复习准备考试</a:t>
            </a:r>
            <a:endParaRPr lang="en-GB" altLang="zh-CN" sz="3200" dirty="0"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altLang="zh-CN" sz="3200" dirty="0"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 dirty="0">
                <a:latin typeface="Times New Roman" panose="02020603050405020304" pitchFamily="18" charset="0"/>
              </a:rPr>
              <a:t>你去西安的时候，会穿什么衣服？</a:t>
            </a:r>
            <a:endParaRPr lang="en-GB" altLang="zh-CN" sz="3200" dirty="0"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altLang="zh-CN" sz="3200" dirty="0"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 dirty="0">
                <a:effectLst/>
                <a:latin typeface="Times New Roman" panose="02020603050405020304" pitchFamily="18" charset="0"/>
              </a:rPr>
              <a:t>放学以后我们会去看电影</a:t>
            </a:r>
            <a:endParaRPr lang="en-GB" altLang="zh-CN" sz="3200" dirty="0">
              <a:effectLst/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altLang="zh-CN" sz="3200" dirty="0">
              <a:effectLst/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 dirty="0">
                <a:effectLst/>
                <a:latin typeface="Times New Roman" panose="02020603050405020304" pitchFamily="18" charset="0"/>
              </a:rPr>
              <a:t>暑假的时候你喜欢做什么？</a:t>
            </a:r>
            <a:br>
              <a:rPr lang="zh-CN" altLang="en-US" sz="3200" dirty="0"/>
            </a:br>
            <a:br>
              <a:rPr lang="zh-CN" altLang="en-US" sz="3200" dirty="0"/>
            </a:br>
            <a:endParaRPr lang="en-GB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D4EB0F-F040-47D8-A14E-CB362FB45978}"/>
              </a:ext>
            </a:extLst>
          </p:cNvPr>
          <p:cNvSpPr txBox="1"/>
          <p:nvPr/>
        </p:nvSpPr>
        <p:spPr>
          <a:xfrm>
            <a:off x="7063530" y="285226"/>
            <a:ext cx="1635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Answers to last homework</a:t>
            </a:r>
          </a:p>
        </p:txBody>
      </p:sp>
    </p:spTree>
    <p:extLst>
      <p:ext uri="{BB962C8B-B14F-4D97-AF65-F5344CB8AC3E}">
        <p14:creationId xmlns:p14="http://schemas.microsoft.com/office/powerpoint/2010/main" val="1160588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ext, chat or text message&#10;&#10;Description automatically generated">
            <a:extLst>
              <a:ext uri="{FF2B5EF4-FFF2-40B4-BE49-F238E27FC236}">
                <a16:creationId xmlns:a16="http://schemas.microsoft.com/office/drawing/2014/main" id="{7B9EEFC9-C8D2-4DBE-9B69-EB4CDCBB06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1" y="940992"/>
            <a:ext cx="5499100" cy="4976017"/>
          </a:xfrm>
          <a:prstGeom prst="rect">
            <a:avLst/>
          </a:prstGeom>
        </p:spPr>
      </p:pic>
      <p:pic>
        <p:nvPicPr>
          <p:cNvPr id="7" name="Track 46">
            <a:hlinkClick r:id="" action="ppaction://media"/>
            <a:extLst>
              <a:ext uri="{FF2B5EF4-FFF2-40B4-BE49-F238E27FC236}">
                <a16:creationId xmlns:a16="http://schemas.microsoft.com/office/drawing/2014/main" id="{BB85DCA7-0E24-490A-9460-349AD8A0509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08006" y="2907506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882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3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0BC54A-83E0-4D06-9652-625C3F85B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E7F6AD-BDE2-4C2E-8149-E48505D56D5F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96DE01-46F8-4252-A2E7-0CF8BEEC99BB}"/>
              </a:ext>
            </a:extLst>
          </p:cNvPr>
          <p:cNvSpPr txBox="1"/>
          <p:nvPr/>
        </p:nvSpPr>
        <p:spPr>
          <a:xfrm>
            <a:off x="1023457" y="318782"/>
            <a:ext cx="13131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dirty="0"/>
              <a:t>作业</a:t>
            </a:r>
            <a:endParaRPr lang="en-GB" sz="4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518AE1-20B6-4DEF-A4A4-8F72AA85663D}"/>
              </a:ext>
            </a:extLst>
          </p:cNvPr>
          <p:cNvSpPr txBox="1"/>
          <p:nvPr/>
        </p:nvSpPr>
        <p:spPr>
          <a:xfrm>
            <a:off x="1031846" y="1828800"/>
            <a:ext cx="786997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Revise the notes – including the translation exercise on page 3 above</a:t>
            </a:r>
          </a:p>
          <a:p>
            <a:endParaRPr lang="en-GB" dirty="0"/>
          </a:p>
          <a:p>
            <a:r>
              <a:rPr lang="en-GB" dirty="0"/>
              <a:t>If the listening file comes through successfully, listen repeatedly to the listening </a:t>
            </a:r>
          </a:p>
          <a:p>
            <a:r>
              <a:rPr lang="en-GB" dirty="0"/>
              <a:t>File on page 8 below</a:t>
            </a:r>
          </a:p>
          <a:p>
            <a:endParaRPr lang="en-GB" dirty="0"/>
          </a:p>
          <a:p>
            <a:r>
              <a:rPr lang="en-GB" dirty="0"/>
              <a:t>Get as much as you can from it using just the sound file and vocab glossary before</a:t>
            </a:r>
          </a:p>
          <a:p>
            <a:r>
              <a:rPr lang="en-GB" dirty="0"/>
              <a:t>Looking at the </a:t>
            </a:r>
            <a:r>
              <a:rPr lang="en-GB" dirty="0" err="1"/>
              <a:t>tapescript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/>
              <a:t>I’m afraid if the </a:t>
            </a:r>
            <a:r>
              <a:rPr lang="en-GB" dirty="0" err="1"/>
              <a:t>tapescript</a:t>
            </a:r>
            <a:r>
              <a:rPr lang="en-GB" dirty="0"/>
              <a:t> doesn’t play on your computer (ppt in slideshow mode)</a:t>
            </a:r>
          </a:p>
          <a:p>
            <a:r>
              <a:rPr lang="en-GB" dirty="0"/>
              <a:t>You’ll have to rely on the </a:t>
            </a:r>
            <a:r>
              <a:rPr lang="en-GB" dirty="0" err="1"/>
              <a:t>tapescript</a:t>
            </a:r>
            <a:r>
              <a:rPr lang="en-GB" dirty="0"/>
              <a:t> (see pages  11 and 12 below)</a:t>
            </a:r>
          </a:p>
        </p:txBody>
      </p:sp>
    </p:spTree>
    <p:extLst>
      <p:ext uri="{BB962C8B-B14F-4D97-AF65-F5344CB8AC3E}">
        <p14:creationId xmlns:p14="http://schemas.microsoft.com/office/powerpoint/2010/main" val="3265774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5BD3287-AC05-452D-8CDC-A1231DB82B83}"/>
              </a:ext>
            </a:extLst>
          </p:cNvPr>
          <p:cNvSpPr txBox="1"/>
          <p:nvPr/>
        </p:nvSpPr>
        <p:spPr>
          <a:xfrm>
            <a:off x="133350" y="991042"/>
            <a:ext cx="8886825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700" b="1" dirty="0">
                <a:solidFill>
                  <a:srgbClr val="0070C0"/>
                </a:solidFill>
              </a:rPr>
              <a:t>作业：</a:t>
            </a:r>
            <a:endParaRPr lang="en-GB" altLang="zh-CN" sz="2700" b="1" dirty="0">
              <a:solidFill>
                <a:srgbClr val="0070C0"/>
              </a:solidFill>
            </a:endParaRPr>
          </a:p>
          <a:p>
            <a:r>
              <a:rPr lang="zh-CN" altLang="en-US" sz="2700" b="1" dirty="0">
                <a:solidFill>
                  <a:srgbClr val="0070C0"/>
                </a:solidFill>
              </a:rPr>
              <a:t> </a:t>
            </a:r>
            <a:endParaRPr lang="en-GB" altLang="zh-CN" sz="2700" dirty="0"/>
          </a:p>
          <a:p>
            <a:pPr marL="557213" indent="-557213">
              <a:buAutoNum type="arabicPeriod"/>
            </a:pPr>
            <a:r>
              <a:rPr lang="zh-CN" altLang="en-US" sz="2100" dirty="0"/>
              <a:t>听力练习：</a:t>
            </a:r>
            <a:r>
              <a:rPr lang="en-GB" altLang="zh-CN" sz="2100" dirty="0"/>
              <a:t>Say the sentences aloud</a:t>
            </a:r>
            <a:r>
              <a:rPr lang="zh-CN" altLang="en-US" sz="2100" dirty="0"/>
              <a:t> </a:t>
            </a:r>
            <a:endParaRPr lang="en-GB" altLang="zh-CN" sz="2100" dirty="0"/>
          </a:p>
          <a:p>
            <a:r>
              <a:rPr lang="en-GB" altLang="zh-CN" sz="2700" dirty="0"/>
              <a:t> </a:t>
            </a:r>
          </a:p>
          <a:p>
            <a:r>
              <a:rPr lang="en-GB" altLang="zh-CN" sz="2100" dirty="0"/>
              <a:t>2. </a:t>
            </a:r>
            <a:r>
              <a:rPr lang="zh-CN" altLang="en-US" sz="2100" dirty="0"/>
              <a:t>写句子</a:t>
            </a:r>
            <a:r>
              <a:rPr lang="en-GB" altLang="zh-CN" sz="2100" dirty="0"/>
              <a:t>:  Write three sentences about the position of three objects you can </a:t>
            </a:r>
            <a:br>
              <a:rPr lang="en-GB" altLang="zh-CN" sz="2100" dirty="0"/>
            </a:br>
            <a:r>
              <a:rPr lang="en-GB" altLang="zh-CN" sz="2100" dirty="0"/>
              <a:t>                     see in the picture. </a:t>
            </a:r>
          </a:p>
          <a:p>
            <a:endParaRPr lang="en-GB" altLang="zh-CN" sz="2700" b="1" dirty="0">
              <a:solidFill>
                <a:srgbClr val="0070C0"/>
              </a:solidFill>
            </a:endParaRPr>
          </a:p>
          <a:p>
            <a:endParaRPr lang="en-GB" altLang="zh-CN" sz="1350" dirty="0"/>
          </a:p>
          <a:p>
            <a:endParaRPr lang="en-GB" altLang="zh-CN" sz="1350" dirty="0"/>
          </a:p>
          <a:p>
            <a:endParaRPr lang="en-GB" sz="1350" dirty="0"/>
          </a:p>
          <a:p>
            <a:endParaRPr lang="en-GB" sz="1350" dirty="0"/>
          </a:p>
        </p:txBody>
      </p:sp>
      <p:pic>
        <p:nvPicPr>
          <p:cNvPr id="3" name="Track 41">
            <a:hlinkClick r:id="" action="ppaction://media"/>
            <a:extLst>
              <a:ext uri="{FF2B5EF4-FFF2-40B4-BE49-F238E27FC236}">
                <a16:creationId xmlns:a16="http://schemas.microsoft.com/office/drawing/2014/main" id="{F67840FB-E34B-42EE-9C19-8F2F4C3848B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10250" y="1770926"/>
            <a:ext cx="457200" cy="457200"/>
          </a:xfrm>
          <a:prstGeom prst="rect">
            <a:avLst/>
          </a:prstGeom>
        </p:spPr>
      </p:pic>
      <p:pic>
        <p:nvPicPr>
          <p:cNvPr id="5" name="Picture 4" descr="A bedroom with a large bed&#10;&#10;Description automatically generated with low confidence">
            <a:extLst>
              <a:ext uri="{FF2B5EF4-FFF2-40B4-BE49-F238E27FC236}">
                <a16:creationId xmlns:a16="http://schemas.microsoft.com/office/drawing/2014/main" id="{9D39B426-F977-43CB-A8B2-AA79E40949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528" y="3324225"/>
            <a:ext cx="5439725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397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3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C53DB5C-9D28-40FC-926D-8350176B2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E7F6AD-BDE2-4C2E-8149-E48505D56D5F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GB">
              <a:solidFill>
                <a:srgbClr val="000000"/>
              </a:solidFill>
            </a:endParaRPr>
          </a:p>
        </p:txBody>
      </p:sp>
      <p:pic>
        <p:nvPicPr>
          <p:cNvPr id="4" name="Picture 3" descr="A picture containing engineering drawing&#10;&#10;Description automatically generated">
            <a:extLst>
              <a:ext uri="{FF2B5EF4-FFF2-40B4-BE49-F238E27FC236}">
                <a16:creationId xmlns:a16="http://schemas.microsoft.com/office/drawing/2014/main" id="{AEB15802-4B88-425E-9A02-41CA642E65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89" y="136524"/>
            <a:ext cx="6580638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E343D38-D1F1-4128-8355-F5A201132827}"/>
              </a:ext>
            </a:extLst>
          </p:cNvPr>
          <p:cNvSpPr/>
          <p:nvPr/>
        </p:nvSpPr>
        <p:spPr>
          <a:xfrm>
            <a:off x="714895" y="4127383"/>
            <a:ext cx="6365413" cy="2810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55580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24835</TotalTime>
  <Words>313</Words>
  <Application>Microsoft Office PowerPoint</Application>
  <PresentationFormat>On-screen Show (4:3)</PresentationFormat>
  <Paragraphs>65</Paragraphs>
  <Slides>12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Mandarin 10月21号</vt:lpstr>
      <vt:lpstr>让我们复习一下 （Revision corner)</vt:lpstr>
      <vt:lpstr>‘When’ and ‘after’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Mandarin 12月12号/ 13号</dc:title>
  <dc:creator>HE Day</dc:creator>
  <cp:lastModifiedBy>HE Day</cp:lastModifiedBy>
  <cp:revision>537</cp:revision>
  <cp:lastPrinted>2019-11-07T13:56:07Z</cp:lastPrinted>
  <dcterms:modified xsi:type="dcterms:W3CDTF">2021-10-22T15:40:18Z</dcterms:modified>
</cp:coreProperties>
</file>